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66" r:id="rId2"/>
    <p:sldId id="269" r:id="rId3"/>
    <p:sldId id="285" r:id="rId4"/>
    <p:sldId id="286" r:id="rId5"/>
    <p:sldId id="256" r:id="rId6"/>
    <p:sldId id="260" r:id="rId7"/>
    <p:sldId id="262" r:id="rId8"/>
    <p:sldId id="287" r:id="rId9"/>
    <p:sldId id="278" r:id="rId10"/>
    <p:sldId id="277" r:id="rId11"/>
    <p:sldId id="279" r:id="rId12"/>
    <p:sldId id="272" r:id="rId13"/>
    <p:sldId id="270" r:id="rId14"/>
    <p:sldId id="261" r:id="rId15"/>
    <p:sldId id="280" r:id="rId16"/>
    <p:sldId id="281" r:id="rId17"/>
    <p:sldId id="282" r:id="rId18"/>
    <p:sldId id="283" r:id="rId19"/>
    <p:sldId id="284" r:id="rId20"/>
    <p:sldId id="289" r:id="rId21"/>
    <p:sldId id="290" r:id="rId22"/>
    <p:sldId id="291" r:id="rId23"/>
    <p:sldId id="292" r:id="rId24"/>
    <p:sldId id="293" r:id="rId25"/>
    <p:sldId id="294" r:id="rId26"/>
    <p:sldId id="296" r:id="rId27"/>
    <p:sldId id="295" r:id="rId28"/>
    <p:sldId id="301" r:id="rId29"/>
    <p:sldId id="302" r:id="rId30"/>
    <p:sldId id="303" r:id="rId31"/>
    <p:sldId id="304" r:id="rId32"/>
    <p:sldId id="297" r:id="rId33"/>
    <p:sldId id="305" r:id="rId34"/>
    <p:sldId id="298" r:id="rId35"/>
    <p:sldId id="307" r:id="rId36"/>
    <p:sldId id="299" r:id="rId37"/>
    <p:sldId id="306" r:id="rId38"/>
    <p:sldId id="312" r:id="rId39"/>
    <p:sldId id="313" r:id="rId40"/>
    <p:sldId id="314" r:id="rId41"/>
    <p:sldId id="300" r:id="rId42"/>
    <p:sldId id="315" r:id="rId43"/>
    <p:sldId id="316" r:id="rId44"/>
    <p:sldId id="308" r:id="rId45"/>
    <p:sldId id="317" r:id="rId46"/>
    <p:sldId id="309" r:id="rId47"/>
    <p:sldId id="318" r:id="rId48"/>
    <p:sldId id="319" r:id="rId49"/>
    <p:sldId id="320" r:id="rId50"/>
    <p:sldId id="310" r:id="rId51"/>
    <p:sldId id="311" r:id="rId52"/>
    <p:sldId id="321" r:id="rId53"/>
    <p:sldId id="323" r:id="rId54"/>
    <p:sldId id="325" r:id="rId55"/>
    <p:sldId id="326" r:id="rId56"/>
    <p:sldId id="327" r:id="rId57"/>
    <p:sldId id="274" r:id="rId58"/>
    <p:sldId id="271" r:id="rId59"/>
    <p:sldId id="324" r:id="rId60"/>
  </p:sldIdLst>
  <p:sldSz cx="9144000" cy="5143500" type="screen16x9"/>
  <p:notesSz cx="6858000" cy="9144000"/>
  <p:embeddedFontLst>
    <p:embeddedFont>
      <p:font typeface="Dela Gothic One" panose="020B0604020202020204" charset="-128"/>
      <p:regular r:id="rId62"/>
    </p:embeddedFont>
    <p:embeddedFont>
      <p:font typeface="DM Sans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halXSdFaHf+BV6jNhKa+w9eUij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09"/>
    <a:srgbClr val="EC44CC"/>
    <a:srgbClr val="E53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1626" y="56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33286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8D53CA-5767-B7C5-AA8D-7001CFA9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330EB94-1B12-D00A-C027-F597C125C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61C1A9F-3461-F764-52FC-9F94C0A21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767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037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A4CEC11-FD31-72B8-851B-F9C6FFD43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1F05EC6A-CDFD-E263-F0D4-265363CC0D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695878BE-2EFA-BF12-AD92-17000D9C1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48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79040B1-C844-10B5-48AD-0AD187EC3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A23C0302-0D95-F228-3FD8-113A45B4C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61797A10-3310-560D-D899-F50277017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7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7DD616B-07FA-4A18-49BD-CFA267895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240641C8-206D-79D8-6577-CB3A32D13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2BFD52F9-B023-6E4B-2324-589D44A2A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528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27B5082-F50A-319C-43F4-0580C6338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E56343D7-B7E1-13FB-E91A-0B7C8577F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3A01920A-B2FA-0C62-9FC5-2D642C33E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81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D266533-1F19-149E-3F98-EEC0EACD4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967E5303-D5FD-670F-01E7-EE79F07CD9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0F1BDEAB-1938-096B-98AF-B3FA9400F1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60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B36D167-D379-5E83-1DD1-643B15BD6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B62AD588-C66E-BE2E-9AB0-DD8A730A8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1BE3B8A7-EE7E-D6A3-F7BC-8EB573A12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9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21A375C-636E-554F-F6C1-C5EE18AEB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1487E3EC-441E-2EDA-2A8D-1D2E344CD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2435062B-3E7D-6321-98DC-46D806D09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0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218485E-1E58-027A-F8FF-4B25237C3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7C40FE7F-75D8-B422-1A5F-58A1334220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7C886038-1DB2-4B4F-F052-AA942B4C5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534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927D1BB-5252-BAE7-DC2C-544C1BE0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7198A968-0732-22A0-FB4D-F4A59F0020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1C6E3877-2A93-0EA9-7225-D02C26C624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2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12FB84-F4B5-F050-1F3F-9067C422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1F44F98-E311-B85C-5FF4-B779DF8D8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533C30D-6F73-3213-AAFA-C315085E3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11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1A8FAC0-A166-984D-CA04-5CD05295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10EBAAC7-DBB3-916E-C964-18FCA2CE4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A64EF281-26DB-755B-1102-6584C9CEE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565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DBE2A65-5CBD-05BB-DDA4-AFF0AD4A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E46A9E8F-69E8-AB6E-6710-D616FCD1A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FC9C55B9-F9A5-1D5A-9476-8F9BC3E36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279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4CCDEFD-F75F-82C7-3F47-6408AE7A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03E9B3FB-871D-DA2E-E60E-58E4EFADD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25A062B2-7C89-BAAF-3EC6-8D7968FE8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283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40E8662-4C6C-E2D0-9534-F9EE70B5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E112651F-0905-2DB1-51FC-6D3D5F7DE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E24CDD9C-F5A0-68EB-1EB8-151B11B13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20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BBA3451-8081-B697-BFFE-AFD56C71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AD9ED047-8CCC-2CF9-7A7C-C44910CA59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850662EB-33A0-4543-BA58-B40964F5D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870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CB0AB00-43B6-E60D-C40D-4506B23EB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95853DEA-C552-D7BC-7455-87F1B5A76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18DBE602-D13F-043E-1D52-4119C88EF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801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69259A3-4C05-7E55-BB86-F68B61F4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61C526EB-6E99-FF88-F054-7C331DFB2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6A0E0618-86FD-9228-8707-5565A246B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010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EF5ED59-F2D1-98DF-B0E5-9956AFFE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FA0A8860-1D93-3288-B110-C782D758E6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0297F7E0-8BF3-188E-19A4-D50E681E2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055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AC6A6CB-E3A0-F1A4-5805-4A4E809F2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40748D8B-3032-FFBB-BEED-64175EF1D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B263B303-7261-D776-D298-81BF5B43D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90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659B271-9036-8F82-DF59-4201099EB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8CC91B68-6AA5-CA33-853E-47404FF50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B1745EA1-E17B-2E49-F461-4EF28FA0E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11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463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3A67009-4737-57EC-0A91-FA9FF966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0EF76312-0683-902C-2F18-440C7297D1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F323AF30-2C3B-44E6-C976-62F928983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12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9B963AF-3492-39BF-1324-0D610D38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D4B680D9-B8DE-8677-DEEB-803A8E373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717BC82B-9A65-C2D3-E0F7-BA72A409CD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42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9A8FCB5-315D-24F0-199F-38CE4F478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F3074896-6555-24E8-838B-59EB736AF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B1D6D4E2-5DD4-11B9-698C-6D8E8DEFF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485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73AB9C3B-BA56-B52C-62B7-B34103D9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EF5DB143-CFC3-7686-0887-1D3E5E687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A45F420A-2BD7-C0A9-BFE8-6A6B48112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133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BBEC6ED-87C8-5880-F227-BF14B93E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C86830D3-9DCE-88AE-026C-B949AD35F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356A26FB-F986-270A-2846-6BBD1B4B18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424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CB05D44-686A-4B15-70EE-C308774E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4458FCC8-53C8-D345-5553-5E730005A2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FBC0646C-5B8D-55AB-751B-13016D954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8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7DCA245-6582-AF41-AD39-813253A7C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72B38551-BDAF-3DB0-32EA-E8D1C3519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55300806-349A-94E0-963C-61B0942434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63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FEC4324-972B-388E-71B0-58318583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5B187A19-7806-2542-F657-6819C8D2E1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328C8924-58AB-8087-1BC1-FF9D6981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8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CDA4BC4-AB27-9946-A07E-8A63E5D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9CF0F2EE-235A-2012-F17E-72773474E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0587DAB4-A2E2-4B9E-CBD9-1D4208A69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53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E75EF2E-1AAE-EE01-5854-FB143A37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8474EAED-E389-A829-09BD-D3D8F92E2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F6C511F1-1ED7-4CEF-3EE4-D03A2486A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7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88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5777FD6-48F9-50C2-7693-26B00D0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C559066C-1811-44E0-7D77-87A8635EC1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3108E04B-F5F6-1AE0-1A4F-29D037A21B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351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1AEF6A3-E334-2D4A-DB1A-87C548A39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8EB47D20-B9AE-7A18-F0ED-3075A64A31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D2F94222-5886-EBF3-D281-F0D7BBE28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931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4BE659F-EBF0-9CFE-B895-F49B2CCC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2D358251-9DDF-85BE-9B07-71601FCB55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7C45DA14-A0B0-B0B5-BA06-49AC2C9EFF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85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FA4FFE32-1F73-7EB3-2BD9-B972D838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275D3493-86FB-7A61-7A46-2C77C7324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19D74FA4-45A7-D685-21AA-EC8A91712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0605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0A5EED6-0029-BF6F-7C91-7657F30D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12F130AE-616F-CBF5-FD30-D42B66201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63A85D9D-B464-53EA-A5EE-2024879D2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153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FBE7275-DA5B-73B3-FCA7-1886FB4EE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01C26138-AC73-4F65-D451-A7B9BA4EA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B2D39CE5-62BA-8D06-8554-DA9B168452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49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0BEE854-0026-6AE3-D9ED-FFC11017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F56C2297-6279-9805-D7A9-0B27D4318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CAE8B5C4-FE94-3B33-0D69-23230FF44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487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AC4DBD23-78E5-1112-A084-9054A300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26956C5E-DD81-77FE-CBC4-98A72A448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446C1149-D307-A0B0-9C8B-22B059A53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436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D7F74C6-E937-CE24-10ED-7772C0C10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F30A595C-A30B-7FD1-4F0F-795AA4DB6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46278B85-EEAC-D3AE-9A54-A0B84043F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3288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F84054F-DA3E-A5A0-2861-C1B50100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D37C29F9-6DDE-4A96-EFFF-944C38DC2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2D9B7FE5-580C-7288-565E-7342C6F04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14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71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1ACEE04-B508-9E56-1D1A-C77AD53A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DBCD0540-02FE-81A7-968B-D8319E1944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8F3AB19F-0F66-B357-BED5-A14060B2A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96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EDE5368-D72C-B915-CE7F-2B57E999D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EA35C6BF-2E89-4AB9-CD1F-2ACB3E6B6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AFF19EBD-1980-EA70-FB02-65360B2B6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4371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9DE6D97-38BF-1A09-E828-3313482F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>
            <a:extLst>
              <a:ext uri="{FF2B5EF4-FFF2-40B4-BE49-F238E27FC236}">
                <a16:creationId xmlns:a16="http://schemas.microsoft.com/office/drawing/2014/main" id="{C1028412-EF4E-F126-8FAD-8C6C5EEA41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>
            <a:extLst>
              <a:ext uri="{FF2B5EF4-FFF2-40B4-BE49-F238E27FC236}">
                <a16:creationId xmlns:a16="http://schemas.microsoft.com/office/drawing/2014/main" id="{82C8C2EB-23D8-4CB1-063F-38BCDCD3D8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0971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4478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50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E2AD4BEF-E639-9546-5411-D8E84B5F8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>
            <a:extLst>
              <a:ext uri="{FF2B5EF4-FFF2-40B4-BE49-F238E27FC236}">
                <a16:creationId xmlns:a16="http://schemas.microsoft.com/office/drawing/2014/main" id="{E1741F06-5991-4D85-E952-8D4213438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>
            <a:extLst>
              <a:ext uri="{FF2B5EF4-FFF2-40B4-BE49-F238E27FC236}">
                <a16:creationId xmlns:a16="http://schemas.microsoft.com/office/drawing/2014/main" id="{8C787F1F-5BCC-218E-68F8-E476A77F2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66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810BCFA-15AC-1D78-735E-867DDB298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>
            <a:extLst>
              <a:ext uri="{FF2B5EF4-FFF2-40B4-BE49-F238E27FC236}">
                <a16:creationId xmlns:a16="http://schemas.microsoft.com/office/drawing/2014/main" id="{AAA70341-187F-7A28-FE5F-270268FBF0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>
            <a:extLst>
              <a:ext uri="{FF2B5EF4-FFF2-40B4-BE49-F238E27FC236}">
                <a16:creationId xmlns:a16="http://schemas.microsoft.com/office/drawing/2014/main" id="{D2ED80E2-AE4B-A345-D682-2BAD4E8D62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333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45DC551-D079-88D0-8AD8-BBFDE5DA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>
            <a:extLst>
              <a:ext uri="{FF2B5EF4-FFF2-40B4-BE49-F238E27FC236}">
                <a16:creationId xmlns:a16="http://schemas.microsoft.com/office/drawing/2014/main" id="{94B27257-D197-B0E7-086A-DD03ED4F1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>
            <a:extLst>
              <a:ext uri="{FF2B5EF4-FFF2-40B4-BE49-F238E27FC236}">
                <a16:creationId xmlns:a16="http://schemas.microsoft.com/office/drawing/2014/main" id="{FAE54A9D-087E-B25C-AB09-EF5E77FE0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84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BDBDDE5-6339-EDED-4993-D02C11EE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>
            <a:extLst>
              <a:ext uri="{FF2B5EF4-FFF2-40B4-BE49-F238E27FC236}">
                <a16:creationId xmlns:a16="http://schemas.microsoft.com/office/drawing/2014/main" id="{955F1D3E-BCBC-864C-94BF-4A4D050970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7:notes">
            <a:extLst>
              <a:ext uri="{FF2B5EF4-FFF2-40B4-BE49-F238E27FC236}">
                <a16:creationId xmlns:a16="http://schemas.microsoft.com/office/drawing/2014/main" id="{E71ECDB4-E9FC-A688-370F-F0F82A737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49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g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" name="Google Shape;80;p3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0"/>
            <a:ext cx="9141599" cy="5210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175671" y="2499594"/>
            <a:ext cx="1929008" cy="1704863"/>
          </a:xfrm>
          <a:prstGeom prst="rect">
            <a:avLst/>
          </a:prstGeom>
        </p:spPr>
      </p:pic>
      <p:pic>
        <p:nvPicPr>
          <p:cNvPr id="7" name="Google Shape;63;p1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744575"/>
            <a:ext cx="1656951" cy="16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n de Story Pin"/>
          <p:cNvPicPr>
            <a:picLocks noChangeAspect="1" noChangeArrowheads="1"/>
          </p:cNvPicPr>
          <p:nvPr userDrawn="1"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467511"/>
            <a:ext cx="2664599" cy="473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" name="Google Shape;86;p4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Imagen de Story Pin"/>
          <p:cNvPicPr>
            <a:picLocks noChangeAspect="1" noChangeArrowheads="1"/>
          </p:cNvPicPr>
          <p:nvPr userDrawn="1"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01" y="406435"/>
            <a:ext cx="2664599" cy="473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bg1">
                    <a:lumMod val="75000"/>
                  </a:schemeClr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chemeClr val="bg1">
                    <a:lumMod val="75000"/>
                  </a:schemeClr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9" name="Google Shape;63;p1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" name="Google Shape;86;p4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0;p8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401" y="-6617"/>
            <a:ext cx="901875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11722"/>
          <a:stretch/>
        </p:blipFill>
        <p:spPr>
          <a:xfrm>
            <a:off x="529527" y="2687074"/>
            <a:ext cx="2133709" cy="6548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465" r="5035" b="6243"/>
          <a:stretch/>
        </p:blipFill>
        <p:spPr>
          <a:xfrm>
            <a:off x="1164178" y="834650"/>
            <a:ext cx="2931286" cy="159230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24897" r="10210" b="24526"/>
          <a:stretch/>
        </p:blipFill>
        <p:spPr>
          <a:xfrm>
            <a:off x="4337998" y="1522677"/>
            <a:ext cx="3565978" cy="9026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8" y="4380642"/>
            <a:ext cx="1970856" cy="4077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5" y="3568916"/>
            <a:ext cx="2155781" cy="53894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12" y="4264204"/>
            <a:ext cx="2251459" cy="58537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21358" r="50790" b="20762"/>
          <a:stretch/>
        </p:blipFill>
        <p:spPr>
          <a:xfrm>
            <a:off x="6240669" y="3464164"/>
            <a:ext cx="2211621" cy="6790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" t="10117" r="6692" b="11900"/>
          <a:stretch/>
        </p:blipFill>
        <p:spPr>
          <a:xfrm>
            <a:off x="6273412" y="2534961"/>
            <a:ext cx="2251459" cy="781435"/>
          </a:xfrm>
          <a:prstGeom prst="rect">
            <a:avLst/>
          </a:prstGeom>
        </p:spPr>
      </p:pic>
      <p:grpSp>
        <p:nvGrpSpPr>
          <p:cNvPr id="17" name="Grupo 16"/>
          <p:cNvGrpSpPr/>
          <p:nvPr userDrawn="1"/>
        </p:nvGrpSpPr>
        <p:grpSpPr>
          <a:xfrm>
            <a:off x="3411605" y="2767582"/>
            <a:ext cx="2320790" cy="567599"/>
            <a:chOff x="3001131" y="2470028"/>
            <a:chExt cx="2242248" cy="553066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3" t="61996" r="20520" b="17786"/>
            <a:stretch/>
          </p:blipFill>
          <p:spPr>
            <a:xfrm>
              <a:off x="3836530" y="2553547"/>
              <a:ext cx="1406849" cy="469547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3" t="29761" r="20520" b="38633"/>
            <a:stretch/>
          </p:blipFill>
          <p:spPr>
            <a:xfrm>
              <a:off x="3001131" y="2470028"/>
              <a:ext cx="1041364" cy="543331"/>
            </a:xfrm>
            <a:prstGeom prst="rect">
              <a:avLst/>
            </a:prstGeom>
          </p:spPr>
        </p:pic>
      </p:grpSp>
      <p:pic>
        <p:nvPicPr>
          <p:cNvPr id="20" name="Google Shape;57;p1"/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 rot="3299992">
            <a:off x="3955079" y="3241026"/>
            <a:ext cx="564701" cy="18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 rotWithShape="1"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2841" r="15238" b="3297"/>
          <a:stretch/>
        </p:blipFill>
        <p:spPr>
          <a:xfrm>
            <a:off x="3884680" y="3557974"/>
            <a:ext cx="906637" cy="1266253"/>
          </a:xfrm>
          <a:prstGeom prst="rect">
            <a:avLst/>
          </a:prstGeom>
        </p:spPr>
      </p:pic>
      <p:sp>
        <p:nvSpPr>
          <p:cNvPr id="22" name="Rectángulo 21"/>
          <p:cNvSpPr/>
          <p:nvPr userDrawn="1"/>
        </p:nvSpPr>
        <p:spPr>
          <a:xfrm>
            <a:off x="2198214" y="138073"/>
            <a:ext cx="4434799" cy="5631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ectángulo 22"/>
          <p:cNvSpPr/>
          <p:nvPr userDrawn="1"/>
        </p:nvSpPr>
        <p:spPr>
          <a:xfrm>
            <a:off x="2323771" y="199262"/>
            <a:ext cx="4291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2400" dirty="0">
                <a:solidFill>
                  <a:schemeClr val="lt2"/>
                </a:solidFill>
                <a:latin typeface="Salsford sans"/>
                <a:ea typeface="Noto Sans JP"/>
                <a:sym typeface="Noto Sans JP"/>
              </a:rPr>
              <a:t>¡Gracias a nuestros sponsors!</a:t>
            </a:r>
            <a:endParaRPr lang="es-AR" sz="2400" dirty="0">
              <a:latin typeface="Salsford sans"/>
            </a:endParaRPr>
          </a:p>
        </p:txBody>
      </p:sp>
      <p:pic>
        <p:nvPicPr>
          <p:cNvPr id="24" name="Google Shape;57;p1"/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2027407" y="9892"/>
            <a:ext cx="278681" cy="69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7;p1"/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6573264" y="43608"/>
            <a:ext cx="278681" cy="70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62" y="-264580"/>
            <a:ext cx="1720605" cy="1720605"/>
          </a:xfrm>
          <a:prstGeom prst="rect">
            <a:avLst/>
          </a:prstGeom>
        </p:spPr>
      </p:pic>
      <p:pic>
        <p:nvPicPr>
          <p:cNvPr id="29" name="Google Shape;63;p1"/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276" y="-6617"/>
            <a:ext cx="1060027" cy="970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0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2;p5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5">
                    <a:lumMod val="40000"/>
                    <a:lumOff val="60000"/>
                  </a:schemeClr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9" name="Picture 4" descr="Imagen de Story Pin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3"/>
          <a:stretch/>
        </p:blipFill>
        <p:spPr bwMode="auto">
          <a:xfrm>
            <a:off x="5856733" y="914401"/>
            <a:ext cx="3287267" cy="421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7" name="Google Shape;63;p1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chemeClr val="accent5">
                    <a:lumMod val="40000"/>
                    <a:lumOff val="60000"/>
                  </a:schemeClr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38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8;p6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167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" name="Picture 4" descr="Imagen de Story Pin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3"/>
          <a:stretch/>
        </p:blipFill>
        <p:spPr bwMode="auto">
          <a:xfrm>
            <a:off x="5829532" y="1017725"/>
            <a:ext cx="3287267" cy="41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accent5">
                    <a:lumMod val="40000"/>
                    <a:lumOff val="60000"/>
                  </a:schemeClr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chemeClr val="accent5">
                    <a:lumMod val="40000"/>
                    <a:lumOff val="60000"/>
                  </a:schemeClr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11" name="Google Shape;63;p1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52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04;p7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411" y="1"/>
            <a:ext cx="91415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0000"/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rgbClr val="FF0000"/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11" name="Google Shape;63;p1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46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10;p8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401" y="1"/>
            <a:ext cx="91415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bg1">
                    <a:lumMod val="85000"/>
                  </a:schemeClr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chemeClr val="bg1">
                    <a:lumMod val="85000"/>
                  </a:schemeClr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11" name="Google Shape;63;p1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44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04;p7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411" y="1"/>
            <a:ext cx="91415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Picture 8" descr="Imagen de Story Pin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2" b="25172"/>
          <a:stretch/>
        </p:blipFill>
        <p:spPr bwMode="auto">
          <a:xfrm>
            <a:off x="4086183" y="1"/>
            <a:ext cx="5057817" cy="51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0000"/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rgbClr val="FF0000"/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11" name="Google Shape;63;p1"/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00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04;p7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411" y="1"/>
            <a:ext cx="91415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Picture 8" descr="Imagen de Story Pin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712" b="25172"/>
          <a:stretch/>
        </p:blipFill>
        <p:spPr bwMode="auto">
          <a:xfrm>
            <a:off x="4086183" y="1"/>
            <a:ext cx="5057817" cy="513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0000"/>
                </a:solidFill>
                <a:latin typeface="Salsford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5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5516" cy="373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solidFill>
                  <a:srgbClr val="FF0000"/>
                </a:solidFill>
                <a:latin typeface="Salsford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t="17380" r="11858" b="13698"/>
          <a:stretch/>
        </p:blipFill>
        <p:spPr>
          <a:xfrm>
            <a:off x="7967026" y="4064644"/>
            <a:ext cx="1149774" cy="1016174"/>
          </a:xfrm>
          <a:prstGeom prst="rect">
            <a:avLst/>
          </a:prstGeom>
        </p:spPr>
      </p:pic>
      <p:pic>
        <p:nvPicPr>
          <p:cNvPr id="11" name="Google Shape;63;p1"/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94030" y="4261369"/>
            <a:ext cx="809379" cy="803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4" r:id="rId3"/>
    <p:sldLayoutId id="2147483660" r:id="rId4"/>
    <p:sldLayoutId id="2147483661" r:id="rId5"/>
    <p:sldLayoutId id="2147483662" r:id="rId6"/>
    <p:sldLayoutId id="2147483663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opc.gitbook.io/hacking-notes" TargetMode="External"/><Relationship Id="rId4" Type="http://schemas.openxmlformats.org/officeDocument/2006/relationships/hyperlink" Target="https://www.linkedin.com/in/luis-carreto-9143a1126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616421" y="293545"/>
            <a:ext cx="5406483" cy="2089550"/>
          </a:xfrm>
        </p:spPr>
        <p:txBody>
          <a:bodyPr>
            <a:normAutofit/>
          </a:bodyPr>
          <a:lstStyle/>
          <a:p>
            <a:r>
              <a:rPr lang="es-E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alsford sans"/>
              </a:rPr>
              <a:t> Tácticas de Evasión de EDR por AMSI </a:t>
            </a:r>
            <a:endParaRPr lang="es-AR" sz="4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alsford sans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2041662" y="2571750"/>
            <a:ext cx="5060675" cy="1501407"/>
          </a:xfrm>
        </p:spPr>
        <p:txBody>
          <a:bodyPr>
            <a:normAutofit/>
          </a:bodyPr>
          <a:lstStyle/>
          <a:p>
            <a:r>
              <a:rPr lang="es-E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alsford sans"/>
              </a:rPr>
              <a:t>Carga de </a:t>
            </a:r>
            <a:r>
              <a:rPr lang="es-E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alsford sans"/>
              </a:rPr>
              <a:t>Artifacts</a:t>
            </a:r>
            <a:r>
              <a:rPr lang="es-E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alsford sans"/>
              </a:rPr>
              <a:t> en Memoria en entornos PowerShell y .NET</a:t>
            </a:r>
            <a:endParaRPr lang="es-AR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alsford sans"/>
            </a:endParaRPr>
          </a:p>
        </p:txBody>
      </p:sp>
    </p:spTree>
    <p:extLst>
      <p:ext uri="{BB962C8B-B14F-4D97-AF65-F5344CB8AC3E}">
        <p14:creationId xmlns:p14="http://schemas.microsoft.com/office/powerpoint/2010/main" val="375134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65B6DFBD-A35E-0790-4039-8C29A56A5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A92A4-9C7C-E244-FEBC-B5AA90CF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78"/>
            <a:ext cx="6646127" cy="572700"/>
          </a:xfrm>
        </p:spPr>
        <p:txBody>
          <a:bodyPr/>
          <a:lstStyle/>
          <a:p>
            <a:pPr marL="0" indent="0" algn="ctr">
              <a:lnSpc>
                <a:spcPts val="5150"/>
              </a:lnSpc>
              <a:buNone/>
            </a:pPr>
            <a:r>
              <a:rPr lang="es-ES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</a:t>
            </a:r>
            <a:r>
              <a:rPr lang="es-E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xecute-Assembly</a:t>
            </a:r>
            <a:r>
              <a:rPr lang="es-E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– Binarios .NET</a:t>
            </a:r>
            <a:endParaRPr lang="en-US" sz="3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DF5DEE1-8C25-5AAE-EC2C-08B57684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2" y="1958340"/>
            <a:ext cx="4371300" cy="2848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A2EE75B-EE95-CB97-A2DE-6452E1B6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60" y="1872287"/>
            <a:ext cx="3728919" cy="1881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932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B650EECA-C02F-EDF5-F947-98DB3E49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9FD63-318D-5C67-74CE-3A0891C9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278"/>
            <a:ext cx="6646127" cy="572700"/>
          </a:xfrm>
        </p:spPr>
        <p:txBody>
          <a:bodyPr/>
          <a:lstStyle/>
          <a:p>
            <a:pPr marL="0" indent="0" algn="ctr">
              <a:lnSpc>
                <a:spcPts val="5150"/>
              </a:lnSpc>
              <a:buNone/>
            </a:pPr>
            <a:r>
              <a:rPr lang="es-ES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</a:t>
            </a:r>
            <a:r>
              <a:rPr lang="es-E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xecute-Assembly</a:t>
            </a:r>
            <a:r>
              <a:rPr lang="es-E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– Binarios .NET</a:t>
            </a:r>
            <a:endParaRPr lang="en-US" sz="3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E5A1D5-AC7E-4BE7-717E-D97BE297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42" y="1958340"/>
            <a:ext cx="4371300" cy="2848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AB9096D-5E4F-6728-DB95-293557C1F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160" y="1872287"/>
            <a:ext cx="3728919" cy="1881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4CB09C-6DC1-E975-138B-D872478E0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821" y="1746683"/>
            <a:ext cx="4155639" cy="231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3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52643" y="744575"/>
            <a:ext cx="6573079" cy="2089550"/>
          </a:xfrm>
        </p:spPr>
        <p:txBody>
          <a:bodyPr/>
          <a:lstStyle/>
          <a:p>
            <a:r>
              <a:rPr lang="es-AR" dirty="0">
                <a:solidFill>
                  <a:schemeClr val="bg1">
                    <a:lumMod val="75000"/>
                  </a:schemeClr>
                </a:solidFill>
                <a:latin typeface="Salsford sans"/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0278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69348" y="-1044775"/>
            <a:ext cx="5966712" cy="2089550"/>
          </a:xfrm>
        </p:spPr>
        <p:txBody>
          <a:bodyPr>
            <a:normAutofit/>
          </a:bodyPr>
          <a:lstStyle/>
          <a:p>
            <a:pPr marL="0" indent="0">
              <a:lnSpc>
                <a:spcPts val="41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Cobalt Strike License</a:t>
            </a:r>
            <a:endParaRPr lang="en-US" sz="4000" dirty="0"/>
          </a:p>
        </p:txBody>
      </p:sp>
      <p:pic>
        <p:nvPicPr>
          <p:cNvPr id="9" name="Picture 8" descr="A collage of two people&#10;&#10;Description automatically generated">
            <a:extLst>
              <a:ext uri="{FF2B5EF4-FFF2-40B4-BE49-F238E27FC236}">
                <a16:creationId xmlns:a16="http://schemas.microsoft.com/office/drawing/2014/main" id="{82A417AD-0B5A-7F52-14F4-43757102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79" y="1371877"/>
            <a:ext cx="3070999" cy="3444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CCFDB-C909-3F4A-DB9C-EC8BFA3A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16" y="3337870"/>
            <a:ext cx="4624323" cy="14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9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B0C60463-9303-97D8-DB43-7BA103AA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69" y="214042"/>
            <a:ext cx="7063523" cy="57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Construir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Nuestro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Propio</a:t>
            </a:r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Execute-Assembly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" name="Picture 9" descr="Cartoon of a robot standing in front of a round door&#10;&#10;Description automatically generated">
            <a:extLst>
              <a:ext uri="{FF2B5EF4-FFF2-40B4-BE49-F238E27FC236}">
                <a16:creationId xmlns:a16="http://schemas.microsoft.com/office/drawing/2014/main" id="{DB1DFCF2-E1E1-0088-2EAE-9799FA28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11" r="5790"/>
          <a:stretch/>
        </p:blipFill>
        <p:spPr>
          <a:xfrm>
            <a:off x="1373253" y="1580482"/>
            <a:ext cx="4611236" cy="2911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CD4F441-583A-9897-35FB-2B8933725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28BD5-007D-C669-13BB-9934DE7C421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AR" dirty="0">
                <a:solidFill>
                  <a:schemeClr val="bg1">
                    <a:lumMod val="85000"/>
                  </a:schemeClr>
                </a:solidFill>
              </a:rPr>
              <a:t>Componentes Nativos en Windows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BC5C7F-CDBB-7EE0-64C4-34B67D1C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484" y="1181276"/>
            <a:ext cx="8575516" cy="3732676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/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s-AR" sz="2900" dirty="0">
                <a:solidFill>
                  <a:schemeClr val="bg1">
                    <a:lumMod val="85000"/>
                  </a:schemeClr>
                </a:solidFill>
              </a:rPr>
              <a:t>.NET</a:t>
            </a: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endParaRPr lang="es-AR" sz="29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chemeClr val="bg1">
                    <a:lumMod val="85000"/>
                  </a:schemeClr>
                </a:solidFill>
              </a:rPr>
              <a:t>Powershell</a:t>
            </a:r>
            <a:endParaRPr lang="en-US" sz="29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>
                    <a:lumMod val="85000"/>
                  </a:schemeClr>
                </a:solidFill>
              </a:rPr>
              <a:t>Offensive Tools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E5E5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SharpPersist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E5E5"/>
              </a:solidFill>
              <a:effectLst/>
              <a:uLnTx/>
              <a:uFillTx/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E5E5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SeatBelt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E5E5"/>
              </a:solidFill>
              <a:effectLst/>
              <a:uLnTx/>
              <a:uFillTx/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E5E5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Certify</a:t>
            </a:r>
          </a:p>
          <a:p>
            <a:pPr marL="285750" marR="0" lvl="0" indent="-28575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E5E5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Rubeus</a:t>
            </a: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endParaRPr lang="es-AR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9233CDF0-26E6-DF98-FC8D-56E66203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55" y="1181276"/>
            <a:ext cx="1385398" cy="831239"/>
          </a:xfrm>
          <a:prstGeom prst="rect">
            <a:avLst/>
          </a:prstGeom>
        </p:spPr>
      </p:pic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94B8468A-24F4-BB9A-2D40-E689CC74D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155" y="2571750"/>
            <a:ext cx="1527226" cy="8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5064EAD-9555-F51B-EF1B-D6159591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CBD7E-9866-EA0E-C465-0FE27079A18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AR" dirty="0">
                <a:solidFill>
                  <a:schemeClr val="bg1">
                    <a:lumMod val="85000"/>
                  </a:schemeClr>
                </a:solidFill>
              </a:rPr>
              <a:t>Detección En Disco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58FC0-FD6A-F035-5DBC-DC77DAEB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43" y="1346595"/>
            <a:ext cx="6266814" cy="2213962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BF025-4A0E-D27A-9F3F-757506C51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02" y="2663917"/>
            <a:ext cx="4336445" cy="1695744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1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542B3FF-4180-93ED-AA89-3992B142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D1B95-8F96-7E98-8431-F7D56FBF07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AR" dirty="0">
                <a:solidFill>
                  <a:schemeClr val="bg1">
                    <a:lumMod val="85000"/>
                  </a:schemeClr>
                </a:solidFill>
              </a:rPr>
              <a:t>EXE -&gt; BASE64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1AC55-6D2D-8C17-3CCC-AE81E9EC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3" y="1387410"/>
            <a:ext cx="7604111" cy="3032190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553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926D129-1001-28A8-027C-4AE78AA05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9F253-8DC1-AED4-F78F-F7AFE981F11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 -&gt; BASE64 – </a:t>
            </a:r>
            <a:r>
              <a:rPr lang="es-GT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Detectado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sym typeface="Wingdings" panose="05000000000000000000" pitchFamily="2" charset="2"/>
              </a:rPr>
              <a:t>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6E593-B0B2-F259-D371-A53436AE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" y="1526536"/>
            <a:ext cx="7954572" cy="317193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76D6D-DE19-315F-6611-F5ABCEE18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23" y="1970206"/>
            <a:ext cx="3388682" cy="1840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8F4E3-60F3-E12C-FF7C-ED896084D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6" y="2571750"/>
            <a:ext cx="2671257" cy="1778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38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0B71B28-AA69-78C9-AC5A-5D57A25C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6F5A066-2809-BF79-968A-33BA7B35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33" y="1897931"/>
            <a:ext cx="442615" cy="708273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02A60B8-7D07-C73C-F30B-24D358425830}"/>
              </a:ext>
            </a:extLst>
          </p:cNvPr>
          <p:cNvSpPr/>
          <p:nvPr/>
        </p:nvSpPr>
        <p:spPr>
          <a:xfrm>
            <a:off x="1509071" y="2147475"/>
            <a:ext cx="1337295" cy="14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 BINARIO EN BASE64 ES DAMASIADO GRANDE</a:t>
            </a:r>
            <a:endParaRPr lang="en-US" sz="175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10ADE8E1-72EB-CE50-D394-93E869DA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33" y="2929269"/>
            <a:ext cx="442615" cy="708273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9FB6033C-B985-4427-A572-A4ADCF9B60A7}"/>
              </a:ext>
            </a:extLst>
          </p:cNvPr>
          <p:cNvSpPr/>
          <p:nvPr/>
        </p:nvSpPr>
        <p:spPr>
          <a:xfrm>
            <a:off x="1573477" y="3137851"/>
            <a:ext cx="1208484" cy="14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 PODEMOS DESCARGARLO EN DISCO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55545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384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ED7F1B17-A07B-2049-9B7B-E8FB8D3C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8C2A6-8B7F-E864-A5E8-0EEEA4D99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Invoke-Expression  </a:t>
            </a: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Carga Scripts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Memoria</a:t>
            </a:r>
            <a:br>
              <a:rPr lang="en-US" sz="3600" dirty="0"/>
            </a:b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A8B35-8B4A-C28F-AF36-319C9B8A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12" y="1647968"/>
            <a:ext cx="5172685" cy="2863085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C3DFB-D237-9567-122D-CAB00C5F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3" y="2240429"/>
            <a:ext cx="4844241" cy="1805097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613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B6E7D38-F931-0814-471D-53035F27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E8696-0415-7B8F-2DBD-16CC17EB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Invoke-Expression  </a:t>
            </a: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Carga Scripts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Memoria</a:t>
            </a:r>
            <a:br>
              <a:rPr lang="en-US" sz="3600" dirty="0"/>
            </a:b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365B6-A589-CEAB-66AC-EBC351AB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37" y="1655121"/>
            <a:ext cx="6206836" cy="32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3CEC649A-1968-6389-E3FB-10BBE1805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12287-4BC8-C101-66E4-07B6E292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Invoke-Expression  </a:t>
            </a: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Carga Scripts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Memoria</a:t>
            </a:r>
            <a:br>
              <a:rPr lang="en-US" sz="3600" dirty="0"/>
            </a:b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1A21C-B38E-CB08-1D00-A1507DE0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4" y="1655121"/>
            <a:ext cx="6206836" cy="3221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F60CA-4DDF-C572-7F50-49A40393C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14" y="1655121"/>
            <a:ext cx="6206836" cy="32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9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EA18863-B3F3-21FD-3E56-7A22AE08B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792EC-BBDB-963E-E617-0C90F719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Invoke-Expression  </a:t>
            </a: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Carga Scripts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Memoria</a:t>
            </a:r>
            <a:br>
              <a:rPr lang="en-US" sz="3600" dirty="0"/>
            </a:b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5C263-B7E9-A023-C37E-3D47D57A0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4" y="1655121"/>
            <a:ext cx="6206836" cy="3221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A9596-9769-CB57-DA10-7A52C78D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14" y="1655121"/>
            <a:ext cx="6206836" cy="3221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369D-08B1-91BB-6403-021B57938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91" y="1674949"/>
            <a:ext cx="6303809" cy="32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E5532E0-13DB-83FE-1EEC-98EB4D903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C85FC-68CA-B1B5-61AE-40B458EF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Invoke-Expression  </a:t>
            </a: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Carga Scripts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Memoria</a:t>
            </a:r>
            <a:br>
              <a:rPr lang="en-US" sz="3600" dirty="0"/>
            </a:br>
            <a:b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</a:b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1FA8-6488-437B-5B10-C9FE72FAF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4" y="1655121"/>
            <a:ext cx="6206836" cy="3221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C1C2A-32B8-19D2-6C73-4F0C1B99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14" y="1655121"/>
            <a:ext cx="6206836" cy="3221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F42425-4793-A761-C900-9EB2FAB26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91" y="1674949"/>
            <a:ext cx="6303809" cy="3272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3C4B0-7B58-6A30-3A9D-9FB21A80D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791" y="1674950"/>
            <a:ext cx="6303809" cy="32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20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7BA29BD-F7B2-9F61-5387-BB267717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9A0A8-04A1-8C76-DDB7-92DBEDEB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Migrar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Binario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.NET a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Powershell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A64CB-F00B-BE7E-16BF-F77C2904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5" y="1263879"/>
            <a:ext cx="4842163" cy="352793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956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ACE19BA-7745-4AF2-151D-660B6A86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5F83C-B548-FECB-D0D2-DF1D0E6B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08521"/>
            <a:ext cx="6573982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https://github.com/S3cur3Th1sSh1t/PowerSharpPack/tree/master/PowerSharpBinaries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F5709-3792-CEFC-2D5B-46307E60D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37" y="1157461"/>
            <a:ext cx="3997150" cy="358425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4320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5B003C3-F3AD-113C-EB4F-D19900EC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5143E-9FFC-C7EF-8129-D09A7026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Deteccion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En La Carga A Memoria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6DBC9-7D0D-D716-86F6-EB3C3D5672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310"/>
          <a:stretch/>
        </p:blipFill>
        <p:spPr>
          <a:xfrm>
            <a:off x="559986" y="2021085"/>
            <a:ext cx="8101566" cy="1948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94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AC70E78-E57A-950B-1540-943A6485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85841-4452-72E5-FC30-1CC3F29D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" y="445025"/>
            <a:ext cx="66987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Antimalware Scan Interface (AMSI)</a:t>
            </a:r>
            <a:br>
              <a:rPr lang="en-US" sz="3600" dirty="0"/>
            </a:br>
            <a:r>
              <a:rPr lang="en-US" sz="3600" dirty="0"/>
              <a:t> 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24117-294B-B4D1-FAC6-D98B0406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310"/>
          <a:stretch/>
        </p:blipFill>
        <p:spPr>
          <a:xfrm>
            <a:off x="559986" y="2021085"/>
            <a:ext cx="8101566" cy="1948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CA09B-ED31-C867-26C2-13C278BC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6" y="1505201"/>
            <a:ext cx="7111390" cy="310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7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5B2E436-3775-B2E6-BD6B-8498097E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295CE-A52B-B3E2-C172-0C673F72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" y="445025"/>
            <a:ext cx="66987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Antimalware Scan Interface (AMSI)</a:t>
            </a:r>
            <a:br>
              <a:rPr lang="en-US" sz="3600" dirty="0"/>
            </a:br>
            <a:r>
              <a:rPr lang="en-US" sz="3600" dirty="0"/>
              <a:t> 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C6FCC-EA09-2935-BBAD-84E6D5D74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310"/>
          <a:stretch/>
        </p:blipFill>
        <p:spPr>
          <a:xfrm>
            <a:off x="559986" y="2021085"/>
            <a:ext cx="8101566" cy="1948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546CB-7854-33C6-6486-71A0EE9C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6" y="1505201"/>
            <a:ext cx="7111390" cy="3104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9A8265-925B-EFAC-E0F2-1354213BF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3" y="1505201"/>
            <a:ext cx="7053053" cy="30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3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76ABE7-F599-FECE-0925-91B8F8F0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>
            <a:extLst>
              <a:ext uri="{FF2B5EF4-FFF2-40B4-BE49-F238E27FC236}">
                <a16:creationId xmlns:a16="http://schemas.microsoft.com/office/drawing/2014/main" id="{5A427C18-C921-3E3B-EF95-4DFF07BD71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9873" y="152400"/>
            <a:ext cx="151727" cy="10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729848-A7EB-0372-8505-BFD35A59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10" y="1416694"/>
            <a:ext cx="5500281" cy="572700"/>
          </a:xfrm>
        </p:spPr>
        <p:txBody>
          <a:bodyPr>
            <a:noAutofit/>
          </a:bodyPr>
          <a:lstStyle/>
          <a:p>
            <a:pPr algn="ctr"/>
            <a:r>
              <a:rPr lang="es-AR" sz="5400" dirty="0"/>
              <a:t>Por que </a:t>
            </a:r>
            <a:br>
              <a:rPr lang="es-AR" sz="5400" dirty="0"/>
            </a:br>
            <a:r>
              <a:rPr lang="es-AR" sz="5400" dirty="0"/>
              <a:t>Evasión de EDR? </a:t>
            </a:r>
          </a:p>
        </p:txBody>
      </p:sp>
    </p:spTree>
    <p:extLst>
      <p:ext uri="{BB962C8B-B14F-4D97-AF65-F5344CB8AC3E}">
        <p14:creationId xmlns:p14="http://schemas.microsoft.com/office/powerpoint/2010/main" val="2557159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6CA8248-2AA5-19B3-1F29-7DB766027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E218-DD60-121C-5644-6D6B3E15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" y="445025"/>
            <a:ext cx="66987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Antimalware Scan Interface (AMSI)</a:t>
            </a:r>
            <a:br>
              <a:rPr lang="en-US" sz="3600" dirty="0"/>
            </a:br>
            <a:r>
              <a:rPr lang="en-US" sz="3600" dirty="0"/>
              <a:t> 	</a:t>
            </a:r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CA593514-0061-56AE-E55B-4C5E9CE8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39" y="2776272"/>
            <a:ext cx="3727661" cy="191722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1CD9BA05-EC89-FA17-07FD-C83E6E190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45" y="1509152"/>
            <a:ext cx="4342132" cy="191722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11318-C0C9-9B4A-2C68-4A9FF0297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871" y="2467766"/>
            <a:ext cx="3433473" cy="214803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45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67B78D5D-0FEA-0A1B-54B8-ACCB54C4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37DFD-11C5-D5E5-51F4-2002CDF2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1" y="445025"/>
            <a:ext cx="66987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ts val="5600"/>
              </a:lnSpc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Antimalware Scan Interface (AMSI)</a:t>
            </a:r>
            <a:br>
              <a:rPr lang="en-US" sz="3600" dirty="0"/>
            </a:br>
            <a:r>
              <a:rPr lang="en-US" sz="3600" dirty="0"/>
              <a:t> 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E0838-DA0F-530E-8F79-79715744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1531312"/>
            <a:ext cx="6539345" cy="316716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61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7D23ADC-B8BB-D1C3-69D2-FBCFA584C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A7E3B-EA35-4F14-9FB7-E203930E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Amsi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Init Failed</a:t>
            </a:r>
            <a:endParaRPr lang="en-US" sz="3600" dirty="0"/>
          </a:p>
        </p:txBody>
      </p:sp>
      <p:pic>
        <p:nvPicPr>
          <p:cNvPr id="3" name="Picture 2" descr="A cartoon of a child looking at a crossroad&#10;&#10;Description automatically generated">
            <a:extLst>
              <a:ext uri="{FF2B5EF4-FFF2-40B4-BE49-F238E27FC236}">
                <a16:creationId xmlns:a16="http://schemas.microsoft.com/office/drawing/2014/main" id="{504B1989-175F-3BF1-FD7E-99B16466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378" y="1037048"/>
            <a:ext cx="3796768" cy="3796768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2326BA8-0F4A-6A38-D081-24D3C1FD08E2}"/>
              </a:ext>
            </a:extLst>
          </p:cNvPr>
          <p:cNvSpPr/>
          <p:nvPr/>
        </p:nvSpPr>
        <p:spPr>
          <a:xfrm>
            <a:off x="6198500" y="1541881"/>
            <a:ext cx="2945500" cy="784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Bloquear</a:t>
            </a: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en-US" sz="28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todo</a:t>
            </a:r>
            <a:endParaRPr lang="en-US" sz="28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F69EACE-2F8F-42D1-935A-46EC438A1466}"/>
              </a:ext>
            </a:extLst>
          </p:cNvPr>
          <p:cNvSpPr/>
          <p:nvPr/>
        </p:nvSpPr>
        <p:spPr>
          <a:xfrm>
            <a:off x="159008" y="1259106"/>
            <a:ext cx="2945500" cy="784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28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Permitir</a:t>
            </a: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en-US" sz="28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todo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8271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D3B6696-4ABE-ABB9-9FAE-C106C41B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DD5CD-8D5C-52A7-A7B5-8EEF7CC01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Amsi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Init Failed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5829B-D26C-C9D6-AC29-948CE94A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09" y="903929"/>
            <a:ext cx="7183582" cy="353278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788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D5AA066-FE44-34D9-4377-A9DC11F9B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5B391-7F57-30D4-2BFD-EB760EB6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Amsi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Init Failed –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Comando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Detectado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B45D1-29F4-82E9-F771-AB5B6C6D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2" y="2122289"/>
            <a:ext cx="8593559" cy="1431401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5181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8EC4592-7D8F-EF49-4321-AB0365141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15915-3195-1463-5373-A14AF28E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En Base a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Firmas</a:t>
            </a:r>
            <a:endParaRPr lang="en-US" sz="3600" dirty="0"/>
          </a:p>
        </p:txBody>
      </p:sp>
      <p:pic>
        <p:nvPicPr>
          <p:cNvPr id="3" name="Picture 2" descr="A cartoon cat with a sign&#10;&#10;Description automatically generated">
            <a:extLst>
              <a:ext uri="{FF2B5EF4-FFF2-40B4-BE49-F238E27FC236}">
                <a16:creationId xmlns:a16="http://schemas.microsoft.com/office/drawing/2014/main" id="{BCB54F55-2604-A22F-6AD7-E3A9185B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9" y="1982222"/>
            <a:ext cx="4820604" cy="2858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25650-EB4E-AF40-858A-C97F6A72F8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5496"/>
          <a:stretch/>
        </p:blipFill>
        <p:spPr>
          <a:xfrm>
            <a:off x="90053" y="1519616"/>
            <a:ext cx="8593559" cy="35074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979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581FF30-CB46-1A64-F764-67477CE5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0A975-48CA-A71A-A1BB-0AFCD0E4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indent="0">
              <a:lnSpc>
                <a:spcPts val="5600"/>
              </a:lnSpc>
              <a:buNone/>
            </a:pP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Comando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Ofuscado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4EB61-9286-D974-1CC7-3BEAEA41E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23" y="1303184"/>
            <a:ext cx="7396839" cy="79578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7D3B7-D933-0A6B-62CD-1BDFC3E2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551" y="2008909"/>
            <a:ext cx="3054984" cy="29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2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3D4F9CC-E5E9-753F-5898-101CC7ED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4C21-01DE-70A8-E8B4-1D49E936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E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 Lo Mismo Pero No Es Igual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3DDAC-4E4E-126A-0F90-5BC63980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3" y="1600636"/>
            <a:ext cx="2817799" cy="267657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4" name="Picture 3" descr="A cartoon cat with a sign&#10;&#10;Description automatically generated">
            <a:extLst>
              <a:ext uri="{FF2B5EF4-FFF2-40B4-BE49-F238E27FC236}">
                <a16:creationId xmlns:a16="http://schemas.microsoft.com/office/drawing/2014/main" id="{A09A17AB-9440-69BE-F4FD-D49D892B8A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483"/>
          <a:stretch/>
        </p:blipFill>
        <p:spPr>
          <a:xfrm>
            <a:off x="819325" y="1600636"/>
            <a:ext cx="2279909" cy="267657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753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B72E547-1DB0-27D0-2989-FA9F031E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1A22C-8332-E8AC-79BC-DE042AAD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E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 Lo Mismo, Pero No Es Igual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D96DE-D3D8-CD8B-E31B-2878BC22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3" y="3120592"/>
            <a:ext cx="7812769" cy="84052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B3F3A-4A1C-0F45-7DDD-9BD65FE0B5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839"/>
          <a:stretch/>
        </p:blipFill>
        <p:spPr>
          <a:xfrm>
            <a:off x="112032" y="1908137"/>
            <a:ext cx="8295722" cy="430579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117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92ACEB2-0E19-F4A2-6E2C-E6D6421C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051C4-564E-DD21-0407-155CA180B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E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- Split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FE560-2F56-6D25-7A66-CFA3F278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46" y="1113012"/>
            <a:ext cx="6083064" cy="352177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EB162D-3C03-033A-3E63-C50612219DBE}"/>
              </a:ext>
            </a:extLst>
          </p:cNvPr>
          <p:cNvSpPr txBox="1"/>
          <p:nvPr/>
        </p:nvSpPr>
        <p:spPr>
          <a:xfrm>
            <a:off x="1205346" y="4730073"/>
            <a:ext cx="7422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https://github.com/dr0pc/ArgSplitPS</a:t>
            </a:r>
          </a:p>
        </p:txBody>
      </p:sp>
    </p:spTree>
    <p:extLst>
      <p:ext uri="{BB962C8B-B14F-4D97-AF65-F5344CB8AC3E}">
        <p14:creationId xmlns:p14="http://schemas.microsoft.com/office/powerpoint/2010/main" val="176430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8FDBF0-95AA-E2CA-9A45-45F7C2D9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>
            <a:extLst>
              <a:ext uri="{FF2B5EF4-FFF2-40B4-BE49-F238E27FC236}">
                <a16:creationId xmlns:a16="http://schemas.microsoft.com/office/drawing/2014/main" id="{8BFC4879-B181-5B4A-4072-4EDA68EE54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9873" y="152400"/>
            <a:ext cx="151727" cy="10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A45D33B-6A9B-D0FD-F1C0-0D61458E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182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s-AR" dirty="0"/>
              <a:t>Es casi seguro utilizar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59A63-B5F1-95F1-62D0-E74342E6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96" y="1706618"/>
            <a:ext cx="3308790" cy="2755499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7FE930-A780-E3BB-03E3-7AF5771A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679" r="14849"/>
          <a:stretch/>
        </p:blipFill>
        <p:spPr>
          <a:xfrm>
            <a:off x="3315168" y="896129"/>
            <a:ext cx="4796669" cy="2504226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30180-AA9A-C284-3F12-5B293D6864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600" t="6458" r="15867" b="21499"/>
          <a:stretch/>
        </p:blipFill>
        <p:spPr>
          <a:xfrm>
            <a:off x="1032163" y="2782025"/>
            <a:ext cx="4287983" cy="2143200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4673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063F1D9-C89C-9F63-5FD5-E5283B547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0A21C-990D-F4D1-5C6B-DA19A291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E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– Base64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FBEAA-E433-2408-B9B8-413DFF3D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" y="2392622"/>
            <a:ext cx="8610600" cy="79398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258BB-28AE-F189-BF20-ACED7103CEB7}"/>
              </a:ext>
            </a:extLst>
          </p:cNvPr>
          <p:cNvSpPr txBox="1"/>
          <p:nvPr/>
        </p:nvSpPr>
        <p:spPr>
          <a:xfrm>
            <a:off x="0" y="3490223"/>
            <a:ext cx="7422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[</a:t>
            </a:r>
            <a:r>
              <a:rPr lang="es-GT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System.Text.Encoding</a:t>
            </a: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]::UTF8.GetString([</a:t>
            </a:r>
            <a:r>
              <a:rPr lang="es-GT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System.Convert</a:t>
            </a: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]::FromBase64String(“BASE64"))</a:t>
            </a:r>
          </a:p>
        </p:txBody>
      </p:sp>
    </p:spTree>
    <p:extLst>
      <p:ext uri="{BB962C8B-B14F-4D97-AF65-F5344CB8AC3E}">
        <p14:creationId xmlns:p14="http://schemas.microsoft.com/office/powerpoint/2010/main" val="1697591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1BD370F-3A5C-A176-3798-C3BCBD351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6AA73-175F-B273-AC0D-F23101E2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– AMSI Init Fail 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B1C19-41B1-CDF4-1A24-1BAFFA7D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2" y="1588076"/>
            <a:ext cx="8096251" cy="238125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9565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BD910A8-3ABB-2A31-6153-FB47D1AD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0D549-5798-4052-E803-C1ED3DA5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– AMSI Init Fail 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E390A-55B1-BC76-BBC9-1E895645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0" r="5000"/>
          <a:stretch/>
        </p:blipFill>
        <p:spPr>
          <a:xfrm>
            <a:off x="103908" y="2124252"/>
            <a:ext cx="8638309" cy="151845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7741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37ECC2B9-B5B0-A826-A1FA-665C68307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5012F-D277-1AC0-9779-C3E9D389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– AMSI Init Fail 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8C568-F14E-B561-5E87-123FC424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0" r="5000"/>
          <a:stretch/>
        </p:blipFill>
        <p:spPr>
          <a:xfrm>
            <a:off x="103908" y="2124252"/>
            <a:ext cx="8638309" cy="151845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3" name="Picture 2" descr="A cartoon of a person holding a bottle&#10;&#10;Description automatically generated">
            <a:extLst>
              <a:ext uri="{FF2B5EF4-FFF2-40B4-BE49-F238E27FC236}">
                <a16:creationId xmlns:a16="http://schemas.microsoft.com/office/drawing/2014/main" id="{0D372917-A684-DC00-ADCE-318A82A1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294"/>
          <a:stretch/>
        </p:blipFill>
        <p:spPr>
          <a:xfrm>
            <a:off x="1752599" y="1736403"/>
            <a:ext cx="4785189" cy="17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2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10CC8ED-95E0-EC38-5F5F-A0026B3F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58CFE1-3477-9156-6961-249B2AF9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2" y="1626699"/>
            <a:ext cx="8636036" cy="3071776"/>
          </a:xfrm>
          <a:prstGeom prst="rect">
            <a:avLst/>
          </a:prstGeom>
        </p:spPr>
      </p:pic>
      <p:pic>
        <p:nvPicPr>
          <p:cNvPr id="5" name="Picture 4" descr="A cartoon frog with a sad face&#10;&#10;Description automatically generated">
            <a:extLst>
              <a:ext uri="{FF2B5EF4-FFF2-40B4-BE49-F238E27FC236}">
                <a16:creationId xmlns:a16="http://schemas.microsoft.com/office/drawing/2014/main" id="{FB817F3B-4442-4117-D8AC-90D392BB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884" b="33084"/>
          <a:stretch/>
        </p:blipFill>
        <p:spPr>
          <a:xfrm>
            <a:off x="5313219" y="555862"/>
            <a:ext cx="3323855" cy="301550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F165EB1-98FF-5DD9-C79C-A2D63534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Ensamblado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8110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E3F550E5-D630-A853-2A1C-37CA0CF8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A4D43-8193-A98B-37CA-FAACB2DC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2" y="1626699"/>
            <a:ext cx="8636036" cy="30717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C8D1608-F302-F3CD-E99A-BE4533A1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el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Ensamblado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58B69-F692-42BD-EEE2-40A2019B9CE2}"/>
              </a:ext>
            </a:extLst>
          </p:cNvPr>
          <p:cNvSpPr/>
          <p:nvPr/>
        </p:nvSpPr>
        <p:spPr>
          <a:xfrm>
            <a:off x="1461655" y="2507673"/>
            <a:ext cx="3179618" cy="21474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99946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3A40DDD5-A7C7-3E4B-A36A-A5C2C37AB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F3994-B053-7916-B89E-0127683C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.NET :3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1A730-ED63-B7A8-D009-1678A089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78" y="1301748"/>
            <a:ext cx="5451791" cy="345214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2429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EFCFE6C0-5B81-D3AD-6BE5-F5206CBB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60240-EA9E-7130-D061-6BDCA87D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.NET :3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77580-0CD2-34D3-5A89-7A656779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65" y="1355108"/>
            <a:ext cx="4173526" cy="3115373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1780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43245EC-62B5-24CF-DCC3-02590BADA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08735-563A-0246-1096-6315F798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.NET :3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D37E77-CE93-BFF9-8DAC-350A57E3E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7" y="1490429"/>
            <a:ext cx="3772357" cy="2458116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4E9B660-06FD-33D7-22AF-51368CF6316F}"/>
              </a:ext>
            </a:extLst>
          </p:cNvPr>
          <p:cNvSpPr/>
          <p:nvPr/>
        </p:nvSpPr>
        <p:spPr>
          <a:xfrm>
            <a:off x="864115" y="2172872"/>
            <a:ext cx="3775993" cy="1208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s-GT" sz="32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CobaltStrike</a:t>
            </a:r>
            <a:endParaRPr lang="es-G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966EE-FC3D-0F1D-BFB9-63441116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077" y="1490429"/>
            <a:ext cx="4655321" cy="231029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E1C3CD5E-FAE5-1789-9500-5956666BFEB6}"/>
              </a:ext>
            </a:extLst>
          </p:cNvPr>
          <p:cNvSpPr/>
          <p:nvPr/>
        </p:nvSpPr>
        <p:spPr>
          <a:xfrm>
            <a:off x="6151956" y="2776979"/>
            <a:ext cx="3775993" cy="1208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s-GT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Nosotros </a:t>
            </a:r>
            <a:r>
              <a:rPr lang="es-GT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sym typeface="Wingdings" panose="05000000000000000000" pitchFamily="2" charset="2"/>
              </a:rPr>
              <a:t></a:t>
            </a:r>
            <a:endParaRPr lang="es-GT" sz="3200" dirty="0"/>
          </a:p>
        </p:txBody>
      </p:sp>
    </p:spTree>
    <p:extLst>
      <p:ext uri="{BB962C8B-B14F-4D97-AF65-F5344CB8AC3E}">
        <p14:creationId xmlns:p14="http://schemas.microsoft.com/office/powerpoint/2010/main" val="2369523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DB5B4BB-A77A-BE0A-C83F-A1691972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5C573-0B76-A8E5-89BE-0AF2A19A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Bypass .NET :3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DA9DF0-CEEE-1800-B38B-1319EF18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7" y="1490429"/>
            <a:ext cx="3772357" cy="2458116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ED596DE-F3FB-A190-8EB6-0D0B29983A94}"/>
              </a:ext>
            </a:extLst>
          </p:cNvPr>
          <p:cNvSpPr/>
          <p:nvPr/>
        </p:nvSpPr>
        <p:spPr>
          <a:xfrm>
            <a:off x="864115" y="2172872"/>
            <a:ext cx="3775993" cy="1208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s-GT" sz="32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CobaltStrike</a:t>
            </a:r>
            <a:endParaRPr lang="es-G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3380ED-BEAE-2AF3-A54A-D20D1B72F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077" y="1490429"/>
            <a:ext cx="4655321" cy="231029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99F98287-1FC7-D6A3-2F81-9D77F5C80B88}"/>
              </a:ext>
            </a:extLst>
          </p:cNvPr>
          <p:cNvSpPr/>
          <p:nvPr/>
        </p:nvSpPr>
        <p:spPr>
          <a:xfrm>
            <a:off x="6151956" y="2776979"/>
            <a:ext cx="3775993" cy="1208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s-GT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Nosotros </a:t>
            </a:r>
            <a:r>
              <a:rPr lang="es-GT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sym typeface="Wingdings" panose="05000000000000000000" pitchFamily="2" charset="2"/>
              </a:rPr>
              <a:t></a:t>
            </a:r>
            <a:endParaRPr lang="es-GT" sz="3200" dirty="0"/>
          </a:p>
        </p:txBody>
      </p:sp>
      <p:pic>
        <p:nvPicPr>
          <p:cNvPr id="8" name="Picture 7" descr="A baby with a fist in his hand&#10;&#10;Description automatically generated">
            <a:extLst>
              <a:ext uri="{FF2B5EF4-FFF2-40B4-BE49-F238E27FC236}">
                <a16:creationId xmlns:a16="http://schemas.microsoft.com/office/drawing/2014/main" id="{070B9D28-442A-9D68-3D20-34E9AEE5D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521" y="2034691"/>
            <a:ext cx="4278466" cy="22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1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39873" y="152400"/>
            <a:ext cx="151727" cy="10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5500" y="39330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s-AR" dirty="0"/>
              <a:t>Es casi seguro encontrarnos con un </a:t>
            </a:r>
            <a:br>
              <a:rPr lang="es-AR" dirty="0"/>
            </a:br>
            <a:r>
              <a:rPr lang="es-AR" dirty="0"/>
              <a:t>EDR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6A2E-C733-2122-0DF8-E18C9064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45"/>
          <a:stretch/>
        </p:blipFill>
        <p:spPr>
          <a:xfrm>
            <a:off x="151448" y="1656318"/>
            <a:ext cx="6993825" cy="2333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E6689-BB53-ADFB-91B6-328BA4A2BC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615"/>
          <a:stretch/>
        </p:blipFill>
        <p:spPr>
          <a:xfrm>
            <a:off x="3463076" y="2158502"/>
            <a:ext cx="4493621" cy="24965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84948C8-0826-0C3F-5426-18E122CC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9BFC6-9EF2-9E7D-5AAF-3808B378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Migrar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Binario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.NET a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Powershell</a:t>
            </a:r>
            <a:endParaRPr lang="en-US" sz="3600" dirty="0">
              <a:solidFill>
                <a:srgbClr val="FAEBEB"/>
              </a:solidFill>
              <a:latin typeface="Dela Gothic One" pitchFamily="34" charset="0"/>
              <a:ea typeface="Dela Gothic One" pitchFamily="34" charset="-122"/>
              <a:cs typeface="Dela Gothic One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5D648-0EF6-88FD-AB85-72DFA6D14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756" y="7007644"/>
            <a:ext cx="1620324" cy="270976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A4978C-2FE5-C6EB-B62D-C8EC6494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692" y="1325896"/>
            <a:ext cx="4054601" cy="224016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246298-3DDE-9D26-6D71-F5C4F00D9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00" y="3031135"/>
            <a:ext cx="3230455" cy="1887797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6" name="Picture 5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CA583CBB-F1C2-B7F6-7E33-BFCC0D897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212" y="2531837"/>
            <a:ext cx="1148167" cy="715583"/>
          </a:xfrm>
          <a:prstGeom prst="rect">
            <a:avLst/>
          </a:prstGeom>
        </p:spPr>
      </p:pic>
      <p:pic>
        <p:nvPicPr>
          <p:cNvPr id="8" name="Picture 7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CE4562CB-EBAE-F858-0380-E2C4D590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365" y="3566063"/>
            <a:ext cx="1148167" cy="715583"/>
          </a:xfrm>
          <a:prstGeom prst="rect">
            <a:avLst/>
          </a:prstGeom>
        </p:spPr>
      </p:pic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3D5948D1-E604-A733-946B-4C8D791586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871" b="40090"/>
          <a:stretch/>
        </p:blipFill>
        <p:spPr>
          <a:xfrm>
            <a:off x="5553481" y="2763118"/>
            <a:ext cx="3598297" cy="1321204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10" name="Picture 9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95DE0259-B23B-D487-7F75-449EDF21E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548" y="3571253"/>
            <a:ext cx="378687" cy="236013"/>
          </a:xfrm>
          <a:prstGeom prst="rect">
            <a:avLst/>
          </a:prstGeom>
        </p:spPr>
      </p:pic>
      <p:pic>
        <p:nvPicPr>
          <p:cNvPr id="11" name="Picture 10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20D0A293-4824-ED59-3728-A08B45F23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630" y="2763118"/>
            <a:ext cx="378687" cy="236013"/>
          </a:xfrm>
          <a:prstGeom prst="rect">
            <a:avLst/>
          </a:prstGeom>
        </p:spPr>
      </p:pic>
      <p:pic>
        <p:nvPicPr>
          <p:cNvPr id="12" name="Picture 11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7A0F84C3-6459-1419-9912-403E312A5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126" y="2283548"/>
            <a:ext cx="1148167" cy="715583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336473B4-5A0B-C087-14B4-F93389C6F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367" y="3566063"/>
            <a:ext cx="433976" cy="2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2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0392DF3-4F54-E6D0-6159-A7821A39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DC82-6EB1-D68E-C48A-264113A2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Payloads - 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https://amsi.fail/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163E7-C884-607B-79C4-68FE8701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1516687"/>
            <a:ext cx="5306292" cy="3486992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25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CB22909-62B4-9B26-7725-0EC3C314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3C8FA-3C11-7996-13EA-72A45241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IA </a:t>
            </a:r>
          </a:p>
        </p:txBody>
      </p:sp>
      <p:pic>
        <p:nvPicPr>
          <p:cNvPr id="5" name="Picture 4" descr="A line of people pulling a cart&#10;&#10;Description automatically generated">
            <a:extLst>
              <a:ext uri="{FF2B5EF4-FFF2-40B4-BE49-F238E27FC236}">
                <a16:creationId xmlns:a16="http://schemas.microsoft.com/office/drawing/2014/main" id="{EEF3639B-C71B-B129-125D-23BB1990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799" y="248385"/>
            <a:ext cx="3567546" cy="4646729"/>
          </a:xfrm>
          <a:prstGeom prst="rect">
            <a:avLst/>
          </a:prstGeom>
        </p:spPr>
      </p:pic>
      <p:pic>
        <p:nvPicPr>
          <p:cNvPr id="7" name="Picture 6" descr="A logo on a green background&#10;&#10;Description automatically generated">
            <a:extLst>
              <a:ext uri="{FF2B5EF4-FFF2-40B4-BE49-F238E27FC236}">
                <a16:creationId xmlns:a16="http://schemas.microsoft.com/office/drawing/2014/main" id="{EB8B96E3-E0D6-DF1A-ED98-2369DF2F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8" y="1468581"/>
            <a:ext cx="2413850" cy="1468583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AA82890-4384-E544-C02F-0B069BFD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33" y="3388020"/>
            <a:ext cx="2770044" cy="7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7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2C7D5D7E-082B-C216-8E8C-854A08266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E673F-1ED3-2A8D-35E0-2D5E2D5F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54" y="451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IA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2FE7C-6121-C56D-6D4D-6983EEDD64F6}"/>
              </a:ext>
            </a:extLst>
          </p:cNvPr>
          <p:cNvSpPr txBox="1"/>
          <p:nvPr/>
        </p:nvSpPr>
        <p:spPr>
          <a:xfrm>
            <a:off x="436391" y="1445250"/>
            <a:ext cx="457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Uso de Caracteres ASCII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Concatenación Dinámica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Uso de Variables Intermedias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Codificación en Base64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Reemplazo de Texto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Construcción Dinámica de Comandos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Usando el Método </a:t>
            </a:r>
            <a:r>
              <a:rPr lang="es-E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Format</a:t>
            </a:r>
            <a: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para Cadenas</a:t>
            </a:r>
            <a:endParaRPr lang="es-GT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Reemplazo de Caracteres con Expresiones</a:t>
            </a:r>
            <a:endParaRPr lang="es-GT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Construcción de Cadenas con </a:t>
            </a:r>
            <a:r>
              <a:rPr lang="es-ES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ForEach-Object</a:t>
            </a:r>
            <a:endParaRPr lang="es-GT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57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D989AA2-FF8B-D3C2-4F7B-553545B9B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43AA1-1208-80E3-8346-19EFE82C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54" y="451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A31BA-AE14-656B-87D6-4CBCF91E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6" y="1324000"/>
            <a:ext cx="6291482" cy="336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11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7DFC16E-43CA-F947-190F-B8B01A45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E4F0-C318-5142-4CD5-04366398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54" y="451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IA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36F74-E455-07F5-C9EF-1715C443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36" y="1324000"/>
            <a:ext cx="6291482" cy="336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F5AFD8-A236-6FB8-6B2E-246A69A690A9}"/>
              </a:ext>
            </a:extLst>
          </p:cNvPr>
          <p:cNvSpPr/>
          <p:nvPr/>
        </p:nvSpPr>
        <p:spPr>
          <a:xfrm>
            <a:off x="1732578" y="4181212"/>
            <a:ext cx="5521036" cy="40178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85086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97649FC6-2E61-55B8-AB06-507D969E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F0710-5187-49BE-5FDA-3E5852E6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54" y="451025"/>
            <a:ext cx="5451791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IA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CB17-7DBE-FD4C-1A2E-12591F9F3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14" y="1179718"/>
            <a:ext cx="6241358" cy="3717865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2367A3-6F17-9D06-4316-7F7BC094A59E}"/>
              </a:ext>
            </a:extLst>
          </p:cNvPr>
          <p:cNvSpPr/>
          <p:nvPr/>
        </p:nvSpPr>
        <p:spPr>
          <a:xfrm>
            <a:off x="1476268" y="2179230"/>
            <a:ext cx="5547987" cy="19147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72709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xfrm>
            <a:off x="1591733" y="2120053"/>
            <a:ext cx="5825067" cy="663787"/>
          </a:xfrm>
          <a:solidFill>
            <a:srgbClr val="7030A0"/>
          </a:solidFill>
        </p:spPr>
        <p:txBody>
          <a:bodyPr>
            <a:normAutofit fontScale="40000" lnSpcReduction="20000"/>
          </a:bodyPr>
          <a:lstStyle/>
          <a:p>
            <a:pPr marL="139700" indent="0" algn="ctr">
              <a:buNone/>
            </a:pPr>
            <a:r>
              <a:rPr lang="es-AR" sz="7200" dirty="0">
                <a:solidFill>
                  <a:srgbClr val="EC44CC"/>
                </a:solidFill>
              </a:rPr>
              <a:t>¡Gracias por su atención!</a:t>
            </a:r>
          </a:p>
        </p:txBody>
      </p:sp>
      <p:pic>
        <p:nvPicPr>
          <p:cNvPr id="4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43230">
            <a:off x="1132208" y="1166071"/>
            <a:ext cx="9190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543230">
            <a:off x="6645701" y="1782445"/>
            <a:ext cx="91904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EC0674-CECC-B677-39F3-692EAD087D16}"/>
              </a:ext>
            </a:extLst>
          </p:cNvPr>
          <p:cNvSpPr txBox="1"/>
          <p:nvPr/>
        </p:nvSpPr>
        <p:spPr>
          <a:xfrm>
            <a:off x="2008227" y="3172687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https://www.linkedin.com/in/luis-carreto-9143a1126</a:t>
            </a:r>
            <a:endParaRPr lang="es-GT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s-GT" dirty="0">
              <a:solidFill>
                <a:schemeClr val="bg2">
                  <a:lumMod val="20000"/>
                  <a:lumOff val="80000"/>
                </a:schemeClr>
              </a:solidFill>
              <a:hlinkClick r:id="rId5"/>
            </a:endParaRPr>
          </a:p>
          <a:p>
            <a:r>
              <a:rPr lang="es-GT" dirty="0">
                <a:solidFill>
                  <a:schemeClr val="bg2">
                    <a:lumMod val="20000"/>
                    <a:lumOff val="80000"/>
                  </a:schemeClr>
                </a:solidFill>
                <a:hlinkClick r:id="rId5"/>
              </a:rPr>
              <a:t>https://dropc.gitbook.io/hacking-notes</a:t>
            </a:r>
            <a:endParaRPr lang="es-GT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br>
              <a:rPr lang="es-GT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s-GT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Luis Carreto </a:t>
            </a:r>
          </a:p>
        </p:txBody>
      </p:sp>
    </p:spTree>
    <p:extLst>
      <p:ext uri="{BB962C8B-B14F-4D97-AF65-F5344CB8AC3E}">
        <p14:creationId xmlns:p14="http://schemas.microsoft.com/office/powerpoint/2010/main" val="812153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-2049350" y="0"/>
            <a:ext cx="3583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Fondos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>
          <a:xfrm>
            <a:off x="1591733" y="2120053"/>
            <a:ext cx="5825067" cy="1232746"/>
          </a:xfrm>
          <a:solidFill>
            <a:srgbClr val="7030A0"/>
          </a:solidFill>
        </p:spPr>
        <p:txBody>
          <a:bodyPr>
            <a:normAutofit fontScale="92500" lnSpcReduction="20000"/>
          </a:bodyPr>
          <a:lstStyle/>
          <a:p>
            <a:pPr marL="139700" indent="0" algn="ctr">
              <a:buNone/>
            </a:pPr>
            <a:r>
              <a:rPr lang="es-AR" sz="7200" dirty="0">
                <a:solidFill>
                  <a:srgbClr val="EC44CC"/>
                </a:solidFill>
              </a:rPr>
              <a:t>¿Preguntas?</a:t>
            </a:r>
          </a:p>
        </p:txBody>
      </p:sp>
      <p:pic>
        <p:nvPicPr>
          <p:cNvPr id="9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70843">
            <a:off x="3946642" y="663695"/>
            <a:ext cx="9190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70843">
            <a:off x="2117841" y="2350255"/>
            <a:ext cx="91904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70843">
            <a:off x="5613133" y="2237407"/>
            <a:ext cx="919049" cy="257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536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32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400" y="569715"/>
            <a:ext cx="85206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AR" dirty="0">
                <a:solidFill>
                  <a:schemeClr val="bg1">
                    <a:lumMod val="85000"/>
                  </a:schemeClr>
                </a:solidFill>
              </a:rPr>
              <a:t>Algunos Tipos de Evasión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2733" y="1410824"/>
            <a:ext cx="8575516" cy="3732676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/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s-AR" sz="2900" dirty="0">
                <a:solidFill>
                  <a:schemeClr val="bg1">
                    <a:lumMod val="85000"/>
                  </a:schemeClr>
                </a:solidFill>
              </a:rPr>
              <a:t>Ofuscación para cambio de firma</a:t>
            </a: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s-AR" sz="2900" dirty="0" err="1">
                <a:solidFill>
                  <a:schemeClr val="bg1">
                    <a:lumMod val="85000"/>
                  </a:schemeClr>
                </a:solidFill>
              </a:rPr>
              <a:t>Process</a:t>
            </a:r>
            <a:r>
              <a:rPr lang="es-AR" sz="2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AR" sz="2900" dirty="0" err="1">
                <a:solidFill>
                  <a:schemeClr val="bg1">
                    <a:lumMod val="85000"/>
                  </a:schemeClr>
                </a:solidFill>
              </a:rPr>
              <a:t>Injection</a:t>
            </a:r>
            <a:endParaRPr lang="es-AR" sz="29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s-AR" sz="2900" dirty="0" err="1">
                <a:solidFill>
                  <a:schemeClr val="bg1">
                    <a:lumMod val="85000"/>
                  </a:schemeClr>
                </a:solidFill>
              </a:rPr>
              <a:t>Patching</a:t>
            </a:r>
            <a:r>
              <a:rPr lang="es-AR" sz="2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AR" sz="2900" dirty="0" err="1">
                <a:solidFill>
                  <a:schemeClr val="bg1">
                    <a:lumMod val="85000"/>
                  </a:schemeClr>
                </a:solidFill>
              </a:rPr>
              <a:t>amsiScanBuffer</a:t>
            </a:r>
            <a:endParaRPr lang="es-AR" sz="29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s-AR" sz="2900" dirty="0" err="1">
                <a:solidFill>
                  <a:schemeClr val="bg1">
                    <a:lumMod val="85000"/>
                  </a:schemeClr>
                </a:solidFill>
              </a:rPr>
              <a:t>amsiInitFailed</a:t>
            </a:r>
            <a:endParaRPr lang="es-AR" sz="29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bg1">
                  <a:lumMod val="95000"/>
                </a:schemeClr>
              </a:buClr>
              <a:buSzPts val="2800"/>
              <a:buFont typeface="Arial" panose="020B0604020202020204" pitchFamily="34" charset="0"/>
              <a:buChar char="•"/>
            </a:pPr>
            <a:r>
              <a:rPr lang="es-AR" sz="2900" dirty="0" err="1">
                <a:solidFill>
                  <a:schemeClr val="bg1">
                    <a:lumMod val="85000"/>
                  </a:schemeClr>
                </a:solidFill>
              </a:rPr>
              <a:t>Reflection</a:t>
            </a:r>
            <a:r>
              <a:rPr lang="es-AR" sz="29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Obfuscation - </a:t>
            </a:r>
            <a:r>
              <a:rPr lang="en-US" sz="36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Cifrado</a:t>
            </a: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br>
              <a:rPr lang="en-US" sz="3600" dirty="0"/>
            </a:br>
            <a:endParaRPr lang="es-A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395B-0D58-CC83-E3FC-134FA55E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57" y="1315957"/>
            <a:ext cx="6217988" cy="35075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D52C035D-973D-402F-B8B7-0848D2FA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668D8-1D75-CED3-F3E1-A9E87574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891" y="520675"/>
            <a:ext cx="8520600" cy="572700"/>
          </a:xfrm>
        </p:spPr>
        <p:txBody>
          <a:bodyPr/>
          <a:lstStyle/>
          <a:p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Patching</a:t>
            </a:r>
            <a:endParaRPr lang="es-A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EBE36-7137-1E95-97C9-B0C79C29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1" y="1536289"/>
            <a:ext cx="7653436" cy="2800186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788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87DFCF11-86FD-D790-7532-CEFB2F3E3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5D388-6B6A-1FF3-1D0C-2EBA2B9F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1474"/>
            <a:ext cx="8520600" cy="572700"/>
          </a:xfrm>
        </p:spPr>
        <p:txBody>
          <a:bodyPr/>
          <a:lstStyle/>
          <a:p>
            <a:r>
              <a:rPr lang="es-E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Salsford sans"/>
              </a:rPr>
              <a:t>Grupos APT y el uso de </a:t>
            </a:r>
            <a:r>
              <a:rPr lang="es-ES" sz="3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alsford sans"/>
              </a:rPr>
              <a:t>Cobalt</a:t>
            </a:r>
            <a:r>
              <a:rPr lang="es-E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Salsford sans"/>
              </a:rPr>
              <a:t> Strike crackeado</a:t>
            </a:r>
            <a:endParaRPr lang="es-AR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8C6083-A2A6-2986-827C-895EB5E0F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81" y="2116138"/>
            <a:ext cx="3861963" cy="2802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6FB5F4-61C4-12CD-03C7-1534A7F0B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143" y="1417241"/>
            <a:ext cx="5040610" cy="168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1637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13537</TotalTime>
  <Words>438</Words>
  <Application>Microsoft Office PowerPoint</Application>
  <PresentationFormat>On-screen Show (16:9)</PresentationFormat>
  <Paragraphs>95</Paragraphs>
  <Slides>59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Salsford sans</vt:lpstr>
      <vt:lpstr>DM Sans</vt:lpstr>
      <vt:lpstr>Dela Gothic One</vt:lpstr>
      <vt:lpstr>Simple Light</vt:lpstr>
      <vt:lpstr> Tácticas de Evasión de EDR por AMSI </vt:lpstr>
      <vt:lpstr>PowerPoint Presentation</vt:lpstr>
      <vt:lpstr>Por que  Evasión de EDR? </vt:lpstr>
      <vt:lpstr>Es casi seguro utilizar Tools</vt:lpstr>
      <vt:lpstr>Es casi seguro encontrarnos con un  EDR</vt:lpstr>
      <vt:lpstr>Algunos Tipos de Evasión</vt:lpstr>
      <vt:lpstr>Obfuscation - Cifrado  </vt:lpstr>
      <vt:lpstr>Patching</vt:lpstr>
      <vt:lpstr>Grupos APT y el uso de Cobalt Strike crackeado</vt:lpstr>
      <vt:lpstr>Execute-Assembly – Binarios .NET</vt:lpstr>
      <vt:lpstr>Execute-Assembly – Binarios .NET</vt:lpstr>
      <vt:lpstr>Muchas Gracias</vt:lpstr>
      <vt:lpstr>Cobalt Strike License</vt:lpstr>
      <vt:lpstr>Construir Nuestro Propio Execute-Assembly</vt:lpstr>
      <vt:lpstr>Componentes Nativos en Windows</vt:lpstr>
      <vt:lpstr>Detección En Disco </vt:lpstr>
      <vt:lpstr>EXE -&gt; BASE64</vt:lpstr>
      <vt:lpstr>EXE -&gt; BASE64 – Detectado </vt:lpstr>
      <vt:lpstr>PowerPoint Presentation</vt:lpstr>
      <vt:lpstr>Invoke-Expression   Carga Scripts en Memoria  </vt:lpstr>
      <vt:lpstr>Invoke-Expression   Carga Scripts en Memoria  </vt:lpstr>
      <vt:lpstr>Invoke-Expression   Carga Scripts en Memoria  </vt:lpstr>
      <vt:lpstr>Invoke-Expression   Carga Scripts en Memoria  </vt:lpstr>
      <vt:lpstr>Invoke-Expression   Carga Scripts en Memoria  </vt:lpstr>
      <vt:lpstr>Migrar Binario .NET a Powershell</vt:lpstr>
      <vt:lpstr>https://github.com/S3cur3Th1sSh1t/PowerSharpPack/tree/master/PowerSharpBinaries</vt:lpstr>
      <vt:lpstr>Deteccion En La Carga A Memoria</vt:lpstr>
      <vt:lpstr>Antimalware Scan Interface (AMSI)   </vt:lpstr>
      <vt:lpstr>Antimalware Scan Interface (AMSI)   </vt:lpstr>
      <vt:lpstr>Antimalware Scan Interface (AMSI)   </vt:lpstr>
      <vt:lpstr>Antimalware Scan Interface (AMSI)   </vt:lpstr>
      <vt:lpstr>Amsi Init Failed</vt:lpstr>
      <vt:lpstr>Amsi Init Failed</vt:lpstr>
      <vt:lpstr>Amsi Init Failed – Comando Detectado</vt:lpstr>
      <vt:lpstr>En Base a Firmas</vt:lpstr>
      <vt:lpstr>Comando Ofuscado</vt:lpstr>
      <vt:lpstr>Es Lo Mismo Pero No Es Igual</vt:lpstr>
      <vt:lpstr>Es Lo Mismo, Pero No Es Igual</vt:lpstr>
      <vt:lpstr>Bypass - Split </vt:lpstr>
      <vt:lpstr>Bypass – Base64 </vt:lpstr>
      <vt:lpstr>Bypass – AMSI Init Fail </vt:lpstr>
      <vt:lpstr>Bypass – AMSI Init Fail </vt:lpstr>
      <vt:lpstr>Bypass – AMSI Init Fail </vt:lpstr>
      <vt:lpstr>Error en el Ensamblado</vt:lpstr>
      <vt:lpstr>Error en el Ensamblado</vt:lpstr>
      <vt:lpstr>Bypass .NET :3</vt:lpstr>
      <vt:lpstr>Bypass .NET :3</vt:lpstr>
      <vt:lpstr>Bypass .NET :3</vt:lpstr>
      <vt:lpstr>Bypass .NET :3</vt:lpstr>
      <vt:lpstr>Migrar Binario .NET a Powershell</vt:lpstr>
      <vt:lpstr>Payloads - https://amsi.fail/</vt:lpstr>
      <vt:lpstr>IA </vt:lpstr>
      <vt:lpstr>IA  </vt:lpstr>
      <vt:lpstr>IA  </vt:lpstr>
      <vt:lpstr>IA  </vt:lpstr>
      <vt:lpstr>IA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</dc:creator>
  <cp:lastModifiedBy>Luis Carreto</cp:lastModifiedBy>
  <cp:revision>21</cp:revision>
  <dcterms:modified xsi:type="dcterms:W3CDTF">2024-11-20T02:19:57Z</dcterms:modified>
</cp:coreProperties>
</file>